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58" r:id="rId3"/>
    <p:sldId id="259" r:id="rId4"/>
    <p:sldId id="260" r:id="rId5"/>
    <p:sldId id="261" r:id="rId6"/>
    <p:sldId id="262" r:id="rId7"/>
    <p:sldId id="263" r:id="rId8"/>
    <p:sldId id="264"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2" d="100"/>
          <a:sy n="72" d="100"/>
        </p:scale>
        <p:origin x="660"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249D480-2D6F-4976-B616-EB0CC50FF628}" type="datetimeFigureOut">
              <a:rPr lang="en-US" smtClean="0"/>
              <a:t>11/10/2018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B3E644-FAFB-4ABF-B6E0-5BAADF91B445}" type="slidenum">
              <a:rPr lang="en-US" smtClean="0"/>
              <a:t>‹#›</a:t>
            </a:fld>
            <a:endParaRPr lang="en-US"/>
          </a:p>
        </p:txBody>
      </p:sp>
    </p:spTree>
    <p:extLst>
      <p:ext uri="{BB962C8B-B14F-4D97-AF65-F5344CB8AC3E}">
        <p14:creationId xmlns:p14="http://schemas.microsoft.com/office/powerpoint/2010/main" val="38150171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6249D480-2D6F-4976-B616-EB0CC50FF628}" type="datetimeFigureOut">
              <a:rPr lang="en-US" smtClean="0"/>
              <a:t>11/10/2018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B3E644-FAFB-4ABF-B6E0-5BAADF91B445}" type="slidenum">
              <a:rPr lang="en-US" smtClean="0"/>
              <a:t>‹#›</a:t>
            </a:fld>
            <a:endParaRPr lang="en-US"/>
          </a:p>
        </p:txBody>
      </p:sp>
    </p:spTree>
    <p:extLst>
      <p:ext uri="{BB962C8B-B14F-4D97-AF65-F5344CB8AC3E}">
        <p14:creationId xmlns:p14="http://schemas.microsoft.com/office/powerpoint/2010/main" val="24708510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249D480-2D6F-4976-B616-EB0CC50FF628}" type="datetimeFigureOut">
              <a:rPr lang="en-US" smtClean="0"/>
              <a:t>11/10/2018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B3E644-FAFB-4ABF-B6E0-5BAADF91B445}" type="slidenum">
              <a:rPr lang="en-US" smtClean="0"/>
              <a:t>‹#›</a:t>
            </a:fld>
            <a:endParaRPr lang="en-US"/>
          </a:p>
        </p:txBody>
      </p:sp>
    </p:spTree>
    <p:extLst>
      <p:ext uri="{BB962C8B-B14F-4D97-AF65-F5344CB8AC3E}">
        <p14:creationId xmlns:p14="http://schemas.microsoft.com/office/powerpoint/2010/main" val="37613420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249D480-2D6F-4976-B616-EB0CC50FF628}" type="datetimeFigureOut">
              <a:rPr lang="en-US" smtClean="0"/>
              <a:t>11/10/2018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B3E644-FAFB-4ABF-B6E0-5BAADF91B445}" type="slidenum">
              <a:rPr lang="en-US" smtClean="0"/>
              <a:t>‹#›</a:t>
            </a:fld>
            <a:endParaRPr lang="en-US"/>
          </a:p>
        </p:txBody>
      </p:sp>
    </p:spTree>
    <p:extLst>
      <p:ext uri="{BB962C8B-B14F-4D97-AF65-F5344CB8AC3E}">
        <p14:creationId xmlns:p14="http://schemas.microsoft.com/office/powerpoint/2010/main" val="8917348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249D480-2D6F-4976-B616-EB0CC50FF628}" type="datetimeFigureOut">
              <a:rPr lang="en-US" smtClean="0"/>
              <a:t>11/10/2018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DB3E644-FAFB-4ABF-B6E0-5BAADF91B445}" type="slidenum">
              <a:rPr lang="en-US" smtClean="0"/>
              <a:t>‹#›</a:t>
            </a:fld>
            <a:endParaRPr lang="en-US"/>
          </a:p>
        </p:txBody>
      </p:sp>
    </p:spTree>
    <p:extLst>
      <p:ext uri="{BB962C8B-B14F-4D97-AF65-F5344CB8AC3E}">
        <p14:creationId xmlns:p14="http://schemas.microsoft.com/office/powerpoint/2010/main" val="13383766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6249D480-2D6F-4976-B616-EB0CC50FF628}" type="datetimeFigureOut">
              <a:rPr lang="en-US" smtClean="0"/>
              <a:t>11/10/2018</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6DB3E644-FAFB-4ABF-B6E0-5BAADF91B445}" type="slidenum">
              <a:rPr lang="en-US" smtClean="0"/>
              <a:t>‹#›</a:t>
            </a:fld>
            <a:endParaRPr lang="en-US"/>
          </a:p>
        </p:txBody>
      </p:sp>
    </p:spTree>
    <p:extLst>
      <p:ext uri="{BB962C8B-B14F-4D97-AF65-F5344CB8AC3E}">
        <p14:creationId xmlns:p14="http://schemas.microsoft.com/office/powerpoint/2010/main" val="25017571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6249D480-2D6F-4976-B616-EB0CC50FF628}" type="datetimeFigureOut">
              <a:rPr lang="en-US" smtClean="0"/>
              <a:t>11/10/2018</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6DB3E644-FAFB-4ABF-B6E0-5BAADF91B445}" type="slidenum">
              <a:rPr lang="en-US" smtClean="0"/>
              <a:t>‹#›</a:t>
            </a:fld>
            <a:endParaRPr lang="en-US"/>
          </a:p>
        </p:txBody>
      </p:sp>
    </p:spTree>
    <p:extLst>
      <p:ext uri="{BB962C8B-B14F-4D97-AF65-F5344CB8AC3E}">
        <p14:creationId xmlns:p14="http://schemas.microsoft.com/office/powerpoint/2010/main" val="8165848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7" name="Date Placeholder 4"/>
          <p:cNvSpPr>
            <a:spLocks noGrp="1"/>
          </p:cNvSpPr>
          <p:nvPr>
            <p:ph type="dt" sz="half" idx="10"/>
          </p:nvPr>
        </p:nvSpPr>
        <p:spPr/>
        <p:txBody>
          <a:bodyPr/>
          <a:lstStyle/>
          <a:p>
            <a:fld id="{6249D480-2D6F-4976-B616-EB0CC50FF628}" type="datetimeFigureOut">
              <a:rPr lang="en-US" smtClean="0"/>
              <a:t>11/10/2018</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6DB3E644-FAFB-4ABF-B6E0-5BAADF91B445}" type="slidenum">
              <a:rPr lang="en-US" smtClean="0"/>
              <a:t>‹#›</a:t>
            </a:fld>
            <a:endParaRPr lang="en-US"/>
          </a:p>
        </p:txBody>
      </p:sp>
    </p:spTree>
    <p:extLst>
      <p:ext uri="{BB962C8B-B14F-4D97-AF65-F5344CB8AC3E}">
        <p14:creationId xmlns:p14="http://schemas.microsoft.com/office/powerpoint/2010/main" val="24187125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6249D480-2D6F-4976-B616-EB0CC50FF628}" type="datetimeFigureOut">
              <a:rPr lang="en-US" smtClean="0"/>
              <a:t>11/10/2018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B3E644-FAFB-4ABF-B6E0-5BAADF91B445}" type="slidenum">
              <a:rPr lang="en-US" smtClean="0"/>
              <a:t>‹#›</a:t>
            </a:fld>
            <a:endParaRPr lang="en-US"/>
          </a:p>
        </p:txBody>
      </p:sp>
    </p:spTree>
    <p:extLst>
      <p:ext uri="{BB962C8B-B14F-4D97-AF65-F5344CB8AC3E}">
        <p14:creationId xmlns:p14="http://schemas.microsoft.com/office/powerpoint/2010/main" val="5014837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6249D480-2D6F-4976-B616-EB0CC50FF628}" type="datetimeFigureOut">
              <a:rPr lang="en-US" smtClean="0"/>
              <a:t>11/10/2018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B3E644-FAFB-4ABF-B6E0-5BAADF91B445}" type="slidenum">
              <a:rPr lang="en-US" smtClean="0"/>
              <a:t>‹#›</a:t>
            </a:fld>
            <a:endParaRPr lang="en-US"/>
          </a:p>
        </p:txBody>
      </p:sp>
    </p:spTree>
    <p:extLst>
      <p:ext uri="{BB962C8B-B14F-4D97-AF65-F5344CB8AC3E}">
        <p14:creationId xmlns:p14="http://schemas.microsoft.com/office/powerpoint/2010/main" val="16462871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6249D480-2D6F-4976-B616-EB0CC50FF628}" type="datetimeFigureOut">
              <a:rPr lang="en-US" smtClean="0"/>
              <a:t>11/10/2018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B3E644-FAFB-4ABF-B6E0-5BAADF91B445}" type="slidenum">
              <a:rPr lang="en-US" smtClean="0"/>
              <a:t>‹#›</a:t>
            </a:fld>
            <a:endParaRPr lang="en-US"/>
          </a:p>
        </p:txBody>
      </p:sp>
    </p:spTree>
    <p:extLst>
      <p:ext uri="{BB962C8B-B14F-4D97-AF65-F5344CB8AC3E}">
        <p14:creationId xmlns:p14="http://schemas.microsoft.com/office/powerpoint/2010/main" val="40995275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6249D480-2D6F-4976-B616-EB0CC50FF628}" type="datetimeFigureOut">
              <a:rPr lang="en-US" smtClean="0"/>
              <a:t>11/10/2018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B3E644-FAFB-4ABF-B6E0-5BAADF91B445}" type="slidenum">
              <a:rPr lang="en-US" smtClean="0"/>
              <a:t>‹#›</a:t>
            </a:fld>
            <a:endParaRPr lang="en-US"/>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25925893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249D480-2D6F-4976-B616-EB0CC50FF628}" type="datetimeFigureOut">
              <a:rPr lang="en-US" smtClean="0"/>
              <a:t>11/10/2018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B3E644-FAFB-4ABF-B6E0-5BAADF91B445}" type="slidenum">
              <a:rPr lang="en-US" smtClean="0"/>
              <a:t>‹#›</a:t>
            </a:fld>
            <a:endParaRPr lang="en-US"/>
          </a:p>
        </p:txBody>
      </p:sp>
    </p:spTree>
    <p:extLst>
      <p:ext uri="{BB962C8B-B14F-4D97-AF65-F5344CB8AC3E}">
        <p14:creationId xmlns:p14="http://schemas.microsoft.com/office/powerpoint/2010/main" val="167385940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6249D480-2D6F-4976-B616-EB0CC50FF628}" type="datetimeFigureOut">
              <a:rPr lang="en-US" smtClean="0"/>
              <a:t>11/10/2018</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B3E644-FAFB-4ABF-B6E0-5BAADF91B445}" type="slidenum">
              <a:rPr lang="en-US" smtClean="0"/>
              <a:t>‹#›</a:t>
            </a:fld>
            <a:endParaRPr lang="en-US"/>
          </a:p>
        </p:txBody>
      </p:sp>
    </p:spTree>
    <p:extLst>
      <p:ext uri="{BB962C8B-B14F-4D97-AF65-F5344CB8AC3E}">
        <p14:creationId xmlns:p14="http://schemas.microsoft.com/office/powerpoint/2010/main" val="35618510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6249D480-2D6F-4976-B616-EB0CC50FF628}" type="datetimeFigureOut">
              <a:rPr lang="en-US" smtClean="0"/>
              <a:t>11/10/2018</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B3E644-FAFB-4ABF-B6E0-5BAADF91B445}" type="slidenum">
              <a:rPr lang="en-US" smtClean="0"/>
              <a:t>‹#›</a:t>
            </a:fld>
            <a:endParaRPr lang="en-US"/>
          </a:p>
        </p:txBody>
      </p:sp>
    </p:spTree>
    <p:extLst>
      <p:ext uri="{BB962C8B-B14F-4D97-AF65-F5344CB8AC3E}">
        <p14:creationId xmlns:p14="http://schemas.microsoft.com/office/powerpoint/2010/main" val="36856032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249D480-2D6F-4976-B616-EB0CC50FF628}" type="datetimeFigureOut">
              <a:rPr lang="en-US" smtClean="0"/>
              <a:t>11/10/2018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B3E644-FAFB-4ABF-B6E0-5BAADF91B445}" type="slidenum">
              <a:rPr lang="en-US" smtClean="0"/>
              <a:t>‹#›</a:t>
            </a:fld>
            <a:endParaRPr lang="en-US"/>
          </a:p>
        </p:txBody>
      </p:sp>
    </p:spTree>
    <p:extLst>
      <p:ext uri="{BB962C8B-B14F-4D97-AF65-F5344CB8AC3E}">
        <p14:creationId xmlns:p14="http://schemas.microsoft.com/office/powerpoint/2010/main" val="180216624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249D480-2D6F-4976-B616-EB0CC50FF628}" type="datetimeFigureOut">
              <a:rPr lang="en-US" smtClean="0"/>
              <a:t>11/10/2018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B3E644-FAFB-4ABF-B6E0-5BAADF91B445}" type="slidenum">
              <a:rPr lang="en-US" smtClean="0"/>
              <a:t>‹#›</a:t>
            </a:fld>
            <a:endParaRPr lang="en-US"/>
          </a:p>
        </p:txBody>
      </p:sp>
    </p:spTree>
    <p:extLst>
      <p:ext uri="{BB962C8B-B14F-4D97-AF65-F5344CB8AC3E}">
        <p14:creationId xmlns:p14="http://schemas.microsoft.com/office/powerpoint/2010/main" val="1204236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6249D480-2D6F-4976-B616-EB0CC50FF628}" type="datetimeFigureOut">
              <a:rPr lang="en-US" smtClean="0"/>
              <a:t>11/10/2018</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6DB3E644-FAFB-4ABF-B6E0-5BAADF91B445}" type="slidenum">
              <a:rPr lang="en-US" smtClean="0"/>
              <a:t>‹#›</a:t>
            </a:fld>
            <a:endParaRPr lang="en-US"/>
          </a:p>
        </p:txBody>
      </p:sp>
    </p:spTree>
    <p:extLst>
      <p:ext uri="{BB962C8B-B14F-4D97-AF65-F5344CB8AC3E}">
        <p14:creationId xmlns:p14="http://schemas.microsoft.com/office/powerpoint/2010/main" val="2176742812"/>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F93F94-E073-4110-8FDD-57643F7FCF8C}"/>
              </a:ext>
            </a:extLst>
          </p:cNvPr>
          <p:cNvSpPr>
            <a:spLocks noGrp="1"/>
          </p:cNvSpPr>
          <p:nvPr>
            <p:ph type="title"/>
          </p:nvPr>
        </p:nvSpPr>
        <p:spPr/>
        <p:txBody>
          <a:bodyPr/>
          <a:lstStyle/>
          <a:p>
            <a:pPr algn="ctr"/>
            <a:r>
              <a:rPr lang="en-US" b="1" dirty="0"/>
              <a:t>PROCESS IMPROVEMENT PROJECT </a:t>
            </a:r>
            <a:endParaRPr lang="en-US" dirty="0"/>
          </a:p>
        </p:txBody>
      </p:sp>
      <p:sp>
        <p:nvSpPr>
          <p:cNvPr id="3" name="Content Placeholder 2">
            <a:extLst>
              <a:ext uri="{FF2B5EF4-FFF2-40B4-BE49-F238E27FC236}">
                <a16:creationId xmlns:a16="http://schemas.microsoft.com/office/drawing/2014/main" id="{81E5E087-6B30-46D9-9923-994970C7008B}"/>
              </a:ext>
            </a:extLst>
          </p:cNvPr>
          <p:cNvSpPr>
            <a:spLocks noGrp="1"/>
          </p:cNvSpPr>
          <p:nvPr>
            <p:ph idx="1"/>
          </p:nvPr>
        </p:nvSpPr>
        <p:spPr>
          <a:xfrm>
            <a:off x="1103312" y="2052918"/>
            <a:ext cx="8946541" cy="4601100"/>
          </a:xfrm>
        </p:spPr>
        <p:txBody>
          <a:bodyPr>
            <a:normAutofit/>
          </a:bodyPr>
          <a:lstStyle/>
          <a:p>
            <a:pPr marL="0" indent="0" algn="ctr">
              <a:buNone/>
            </a:pPr>
            <a:r>
              <a:rPr lang="en-US" sz="3600" dirty="0"/>
              <a:t>PRESENTED</a:t>
            </a:r>
          </a:p>
          <a:p>
            <a:pPr marL="0" indent="0" algn="ctr">
              <a:buNone/>
            </a:pPr>
            <a:r>
              <a:rPr lang="en-US" sz="3600" dirty="0"/>
              <a:t>BY</a:t>
            </a:r>
          </a:p>
          <a:p>
            <a:pPr marL="0" indent="0" algn="ctr">
              <a:buNone/>
            </a:pPr>
            <a:r>
              <a:rPr lang="en-US" sz="3600" dirty="0"/>
              <a:t>(STUDENT’S NAME)</a:t>
            </a:r>
          </a:p>
          <a:p>
            <a:pPr marL="0" indent="0" algn="ctr">
              <a:buNone/>
            </a:pPr>
            <a:r>
              <a:rPr lang="en-US" sz="3600" dirty="0"/>
              <a:t>ON</a:t>
            </a:r>
          </a:p>
          <a:p>
            <a:pPr marL="0" indent="0" algn="ctr">
              <a:buNone/>
            </a:pPr>
            <a:r>
              <a:rPr lang="en-US" sz="3600" dirty="0"/>
              <a:t>(DUE DATE)</a:t>
            </a:r>
          </a:p>
        </p:txBody>
      </p:sp>
    </p:spTree>
    <p:extLst>
      <p:ext uri="{BB962C8B-B14F-4D97-AF65-F5344CB8AC3E}">
        <p14:creationId xmlns:p14="http://schemas.microsoft.com/office/powerpoint/2010/main" val="3003112835"/>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6000">
        <p15:prstTrans prst="curtains"/>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A21EAF-C86B-4AAA-9505-8F12B021CB63}"/>
              </a:ext>
            </a:extLst>
          </p:cNvPr>
          <p:cNvSpPr>
            <a:spLocks noGrp="1"/>
          </p:cNvSpPr>
          <p:nvPr>
            <p:ph type="title"/>
          </p:nvPr>
        </p:nvSpPr>
        <p:spPr>
          <a:xfrm>
            <a:off x="646111" y="452718"/>
            <a:ext cx="9404723" cy="785240"/>
          </a:xfrm>
        </p:spPr>
        <p:txBody>
          <a:bodyPr/>
          <a:lstStyle/>
          <a:p>
            <a:r>
              <a:rPr lang="en-GB" b="1" dirty="0"/>
              <a:t>Specific problem:</a:t>
            </a:r>
            <a:endParaRPr lang="en-US" dirty="0"/>
          </a:p>
        </p:txBody>
      </p:sp>
      <p:sp>
        <p:nvSpPr>
          <p:cNvPr id="3" name="Content Placeholder 2">
            <a:extLst>
              <a:ext uri="{FF2B5EF4-FFF2-40B4-BE49-F238E27FC236}">
                <a16:creationId xmlns:a16="http://schemas.microsoft.com/office/drawing/2014/main" id="{25722139-07DF-4B45-B475-3396ADF90BBD}"/>
              </a:ext>
            </a:extLst>
          </p:cNvPr>
          <p:cNvSpPr>
            <a:spLocks noGrp="1"/>
          </p:cNvSpPr>
          <p:nvPr>
            <p:ph idx="1"/>
          </p:nvPr>
        </p:nvSpPr>
        <p:spPr>
          <a:xfrm>
            <a:off x="393895" y="1237958"/>
            <a:ext cx="11282289" cy="5167324"/>
          </a:xfrm>
        </p:spPr>
        <p:txBody>
          <a:bodyPr>
            <a:normAutofit fontScale="92500"/>
          </a:bodyPr>
          <a:lstStyle/>
          <a:p>
            <a:r>
              <a:rPr lang="en-GB" sz="3600" dirty="0"/>
              <a:t>The problem to be addressed is the Tesla’s unmet demand for customers because the number of production of the battery cannot support enough amount of the output of Model 3 in every period. </a:t>
            </a:r>
          </a:p>
          <a:p>
            <a:r>
              <a:rPr lang="en-GB" sz="3600" dirty="0"/>
              <a:t>The focus of this study is to explore why Tesla cannot deliver enough Model 3 to its customers. </a:t>
            </a:r>
          </a:p>
          <a:p>
            <a:r>
              <a:rPr lang="en-GB" sz="3600" dirty="0"/>
              <a:t>The focus of this study is to investigate qualitative data regarding the Model 3 production and Tesla’s error in calculating.</a:t>
            </a:r>
            <a:endParaRPr lang="en-US" sz="3600" dirty="0"/>
          </a:p>
          <a:p>
            <a:endParaRPr lang="en-US" dirty="0"/>
          </a:p>
        </p:txBody>
      </p:sp>
    </p:spTree>
    <p:extLst>
      <p:ext uri="{BB962C8B-B14F-4D97-AF65-F5344CB8AC3E}">
        <p14:creationId xmlns:p14="http://schemas.microsoft.com/office/powerpoint/2010/main" val="3483073584"/>
      </p:ext>
    </p:extLst>
  </p:cSld>
  <p:clrMapOvr>
    <a:masterClrMapping/>
  </p:clrMapOvr>
  <mc:AlternateContent xmlns:mc="http://schemas.openxmlformats.org/markup-compatibility/2006">
    <mc:Choice xmlns:p14="http://schemas.microsoft.com/office/powerpoint/2010/main" Requires="p14">
      <p:transition spd="slow" p14:dur="3900">
        <p14:glitter pattern="hexagon"/>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F6317F-40D0-4F68-AD1D-F6B15B0991D4}"/>
              </a:ext>
            </a:extLst>
          </p:cNvPr>
          <p:cNvSpPr>
            <a:spLocks noGrp="1"/>
          </p:cNvSpPr>
          <p:nvPr>
            <p:ph type="title"/>
          </p:nvPr>
        </p:nvSpPr>
        <p:spPr>
          <a:xfrm>
            <a:off x="646111" y="452718"/>
            <a:ext cx="9404723" cy="939984"/>
          </a:xfrm>
        </p:spPr>
        <p:txBody>
          <a:bodyPr/>
          <a:lstStyle/>
          <a:p>
            <a:r>
              <a:rPr lang="en-US" b="1" dirty="0"/>
              <a:t>Stakeholders </a:t>
            </a:r>
          </a:p>
        </p:txBody>
      </p:sp>
      <p:sp>
        <p:nvSpPr>
          <p:cNvPr id="3" name="Content Placeholder 2">
            <a:extLst>
              <a:ext uri="{FF2B5EF4-FFF2-40B4-BE49-F238E27FC236}">
                <a16:creationId xmlns:a16="http://schemas.microsoft.com/office/drawing/2014/main" id="{A5732B02-E5B1-4153-A374-F44DC9820AC9}"/>
              </a:ext>
            </a:extLst>
          </p:cNvPr>
          <p:cNvSpPr>
            <a:spLocks noGrp="1"/>
          </p:cNvSpPr>
          <p:nvPr>
            <p:ph idx="1"/>
          </p:nvPr>
        </p:nvSpPr>
        <p:spPr>
          <a:xfrm>
            <a:off x="309489" y="1392702"/>
            <a:ext cx="11366695" cy="4855697"/>
          </a:xfrm>
        </p:spPr>
        <p:txBody>
          <a:bodyPr>
            <a:normAutofit lnSpcReduction="10000"/>
          </a:bodyPr>
          <a:lstStyle/>
          <a:p>
            <a:r>
              <a:rPr lang="en-US" sz="3200" dirty="0"/>
              <a:t>The stakeholders affected by the problem facing </a:t>
            </a:r>
            <a:r>
              <a:rPr lang="en-GB" sz="3200" dirty="0"/>
              <a:t>Tesla, Inc. include the following:</a:t>
            </a:r>
          </a:p>
          <a:p>
            <a:r>
              <a:rPr lang="en-GB" sz="3200" dirty="0"/>
              <a:t>The existing customers whose orders are outstanding and are yet to be met.</a:t>
            </a:r>
          </a:p>
          <a:p>
            <a:r>
              <a:rPr lang="en-GB" sz="3200" dirty="0"/>
              <a:t>The potential customers demanding for the Model 3 in the market.</a:t>
            </a:r>
          </a:p>
          <a:p>
            <a:r>
              <a:rPr lang="en-GB" sz="3200" dirty="0"/>
              <a:t>Tesla’s leaders and employees responsible for the company’s image and reputation.</a:t>
            </a:r>
          </a:p>
          <a:p>
            <a:r>
              <a:rPr lang="en-GB" sz="3200" dirty="0"/>
              <a:t>The road users using the same road as Tesla’s Model 3.</a:t>
            </a:r>
            <a:endParaRPr lang="en-US" sz="3200" dirty="0"/>
          </a:p>
        </p:txBody>
      </p:sp>
    </p:spTree>
    <p:extLst>
      <p:ext uri="{BB962C8B-B14F-4D97-AF65-F5344CB8AC3E}">
        <p14:creationId xmlns:p14="http://schemas.microsoft.com/office/powerpoint/2010/main" val="281324266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250">
        <p15:prstTrans prst="origami"/>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2642E9-71DF-4A78-8696-44E4415AFE2C}"/>
              </a:ext>
            </a:extLst>
          </p:cNvPr>
          <p:cNvSpPr>
            <a:spLocks noGrp="1"/>
          </p:cNvSpPr>
          <p:nvPr>
            <p:ph type="title"/>
          </p:nvPr>
        </p:nvSpPr>
        <p:spPr>
          <a:xfrm>
            <a:off x="646111" y="452718"/>
            <a:ext cx="9404723" cy="658630"/>
          </a:xfrm>
        </p:spPr>
        <p:txBody>
          <a:bodyPr/>
          <a:lstStyle/>
          <a:p>
            <a:r>
              <a:rPr lang="en-US" b="1" dirty="0"/>
              <a:t>Proposed solution</a:t>
            </a:r>
          </a:p>
        </p:txBody>
      </p:sp>
      <p:sp>
        <p:nvSpPr>
          <p:cNvPr id="3" name="Content Placeholder 2">
            <a:extLst>
              <a:ext uri="{FF2B5EF4-FFF2-40B4-BE49-F238E27FC236}">
                <a16:creationId xmlns:a16="http://schemas.microsoft.com/office/drawing/2014/main" id="{44A4BB07-CA50-41A6-9C4F-F06A73EE9B40}"/>
              </a:ext>
            </a:extLst>
          </p:cNvPr>
          <p:cNvSpPr>
            <a:spLocks noGrp="1"/>
          </p:cNvSpPr>
          <p:nvPr>
            <p:ph idx="1"/>
          </p:nvPr>
        </p:nvSpPr>
        <p:spPr>
          <a:xfrm>
            <a:off x="323558" y="1420838"/>
            <a:ext cx="11563642" cy="5176910"/>
          </a:xfrm>
        </p:spPr>
        <p:txBody>
          <a:bodyPr>
            <a:normAutofit lnSpcReduction="10000"/>
          </a:bodyPr>
          <a:lstStyle/>
          <a:p>
            <a:r>
              <a:rPr lang="en-US" sz="3200" dirty="0"/>
              <a:t>Possible strategy that Tesla can pursue to solve this problem is to contract another company to produce the batteries for its Model 3 vehicle. </a:t>
            </a:r>
          </a:p>
          <a:p>
            <a:r>
              <a:rPr lang="en-US" sz="3200" dirty="0"/>
              <a:t>This will enable Tesla to concentrate on the production of the Model 3 vehicles and continue producing them with large numbers. </a:t>
            </a:r>
          </a:p>
          <a:p>
            <a:r>
              <a:rPr lang="en-US" sz="3200" dirty="0"/>
              <a:t>The contracted battery producer will have the obligation to produce as many batteries as possible, something that will in turn lead to the release of as many Model 3s into the market to meet both the outstanding and future orders for the vehicles.</a:t>
            </a:r>
          </a:p>
        </p:txBody>
      </p:sp>
    </p:spTree>
    <p:extLst>
      <p:ext uri="{BB962C8B-B14F-4D97-AF65-F5344CB8AC3E}">
        <p14:creationId xmlns:p14="http://schemas.microsoft.com/office/powerpoint/2010/main" val="2378493648"/>
      </p:ext>
    </p:extLst>
  </p:cSld>
  <p:clrMapOvr>
    <a:masterClrMapping/>
  </p:clrMapOvr>
  <p:transition spd="slow">
    <p:wheel spokes="1"/>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A9EE2-8F19-4BA9-89C1-E83181FEF672}"/>
              </a:ext>
            </a:extLst>
          </p:cNvPr>
          <p:cNvSpPr>
            <a:spLocks noGrp="1"/>
          </p:cNvSpPr>
          <p:nvPr>
            <p:ph type="title"/>
          </p:nvPr>
        </p:nvSpPr>
        <p:spPr>
          <a:xfrm>
            <a:off x="646111" y="452718"/>
            <a:ext cx="9404723" cy="968120"/>
          </a:xfrm>
        </p:spPr>
        <p:txBody>
          <a:bodyPr/>
          <a:lstStyle/>
          <a:p>
            <a:r>
              <a:rPr lang="en-US" b="1" dirty="0"/>
              <a:t>Timeline</a:t>
            </a:r>
          </a:p>
        </p:txBody>
      </p:sp>
      <p:sp>
        <p:nvSpPr>
          <p:cNvPr id="3" name="Content Placeholder 2">
            <a:extLst>
              <a:ext uri="{FF2B5EF4-FFF2-40B4-BE49-F238E27FC236}">
                <a16:creationId xmlns:a16="http://schemas.microsoft.com/office/drawing/2014/main" id="{B58FDE18-0F0A-4C5F-A5A4-F20BC6764A63}"/>
              </a:ext>
            </a:extLst>
          </p:cNvPr>
          <p:cNvSpPr>
            <a:spLocks noGrp="1"/>
          </p:cNvSpPr>
          <p:nvPr>
            <p:ph idx="1"/>
          </p:nvPr>
        </p:nvSpPr>
        <p:spPr>
          <a:xfrm>
            <a:off x="464234" y="1420838"/>
            <a:ext cx="11081655" cy="5148774"/>
          </a:xfrm>
        </p:spPr>
        <p:txBody>
          <a:bodyPr>
            <a:normAutofit fontScale="92500" lnSpcReduction="10000"/>
          </a:bodyPr>
          <a:lstStyle/>
          <a:p>
            <a:r>
              <a:rPr lang="en-US" sz="3200" dirty="0"/>
              <a:t>The timeline that Tesla should use to implement the contract with another company to produce the batteries for its Model 3 vehicles is a one-year plan.</a:t>
            </a:r>
          </a:p>
          <a:p>
            <a:r>
              <a:rPr lang="en-US" sz="3200" dirty="0"/>
              <a:t>First 2 months: Tesla should conduct a benchmark of different battery producing companies and present the sample of its Model 3 batteries to each company and find out whether such companies can produce similar batteries.</a:t>
            </a:r>
          </a:p>
          <a:p>
            <a:r>
              <a:rPr lang="en-US" sz="3200" dirty="0"/>
              <a:t>Next 2 months: Ask each company to produce five batteries that match the sample battery presented to them.</a:t>
            </a:r>
          </a:p>
        </p:txBody>
      </p:sp>
    </p:spTree>
    <p:extLst>
      <p:ext uri="{BB962C8B-B14F-4D97-AF65-F5344CB8AC3E}">
        <p14:creationId xmlns:p14="http://schemas.microsoft.com/office/powerpoint/2010/main" val="1414568847"/>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9BD087-2463-41E5-9FC0-737FE33C1D0B}"/>
              </a:ext>
            </a:extLst>
          </p:cNvPr>
          <p:cNvSpPr>
            <a:spLocks noGrp="1"/>
          </p:cNvSpPr>
          <p:nvPr>
            <p:ph type="title"/>
          </p:nvPr>
        </p:nvSpPr>
        <p:spPr>
          <a:xfrm>
            <a:off x="646111" y="452718"/>
            <a:ext cx="9404723" cy="883714"/>
          </a:xfrm>
        </p:spPr>
        <p:txBody>
          <a:bodyPr/>
          <a:lstStyle/>
          <a:p>
            <a:r>
              <a:rPr lang="en-US" dirty="0"/>
              <a:t>Timeline Cont’d</a:t>
            </a:r>
          </a:p>
        </p:txBody>
      </p:sp>
      <p:sp>
        <p:nvSpPr>
          <p:cNvPr id="3" name="Content Placeholder 2">
            <a:extLst>
              <a:ext uri="{FF2B5EF4-FFF2-40B4-BE49-F238E27FC236}">
                <a16:creationId xmlns:a16="http://schemas.microsoft.com/office/drawing/2014/main" id="{DF6F96BE-C984-4012-A1C8-9864CAB212A5}"/>
              </a:ext>
            </a:extLst>
          </p:cNvPr>
          <p:cNvSpPr>
            <a:spLocks noGrp="1"/>
          </p:cNvSpPr>
          <p:nvPr>
            <p:ph idx="1"/>
          </p:nvPr>
        </p:nvSpPr>
        <p:spPr>
          <a:xfrm>
            <a:off x="239151" y="1336432"/>
            <a:ext cx="11507371" cy="5317586"/>
          </a:xfrm>
        </p:spPr>
        <p:txBody>
          <a:bodyPr>
            <a:normAutofit fontScale="92500" lnSpcReduction="10000"/>
          </a:bodyPr>
          <a:lstStyle/>
          <a:p>
            <a:r>
              <a:rPr lang="en-US" sz="3200" dirty="0"/>
              <a:t>Next 2 months: Perform quality and standard control tests on the supplied batteries from benchmarked producers and select the best quality producing company whose batteries match or exceed the quality of the sample Tesla’s Model 3 battery samples.</a:t>
            </a:r>
          </a:p>
          <a:p>
            <a:r>
              <a:rPr lang="en-US" sz="3200" dirty="0"/>
              <a:t>Next 2 month: Engage the selected company in discussions on the terms of contract, draw the final contract, and have the contract finalized and signed.</a:t>
            </a:r>
          </a:p>
          <a:p>
            <a:r>
              <a:rPr lang="en-US" sz="3200" dirty="0"/>
              <a:t>Next 4 months: Produce the Module 3 vehicles to maximum capacity to meet outstanding orders. Continue producing on incoming orders. To meet the market demand for the vehicles.</a:t>
            </a:r>
          </a:p>
          <a:p>
            <a:endParaRPr lang="en-US" dirty="0"/>
          </a:p>
        </p:txBody>
      </p:sp>
    </p:spTree>
    <p:extLst>
      <p:ext uri="{BB962C8B-B14F-4D97-AF65-F5344CB8AC3E}">
        <p14:creationId xmlns:p14="http://schemas.microsoft.com/office/powerpoint/2010/main" val="184852084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airplane"/>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D9F573-D94E-4FD0-9F4D-3FBDD68AACD4}"/>
              </a:ext>
            </a:extLst>
          </p:cNvPr>
          <p:cNvSpPr>
            <a:spLocks noGrp="1"/>
          </p:cNvSpPr>
          <p:nvPr>
            <p:ph type="title"/>
          </p:nvPr>
        </p:nvSpPr>
        <p:spPr>
          <a:xfrm>
            <a:off x="646111" y="452718"/>
            <a:ext cx="9404723" cy="1010322"/>
          </a:xfrm>
        </p:spPr>
        <p:txBody>
          <a:bodyPr>
            <a:normAutofit/>
          </a:bodyPr>
          <a:lstStyle/>
          <a:p>
            <a:r>
              <a:rPr lang="en-US" b="1" dirty="0"/>
              <a:t>Communication plan </a:t>
            </a:r>
          </a:p>
        </p:txBody>
      </p:sp>
      <p:sp>
        <p:nvSpPr>
          <p:cNvPr id="3" name="Content Placeholder 2">
            <a:extLst>
              <a:ext uri="{FF2B5EF4-FFF2-40B4-BE49-F238E27FC236}">
                <a16:creationId xmlns:a16="http://schemas.microsoft.com/office/drawing/2014/main" id="{735DB87F-CDFC-4F22-B4A9-E32794BED1AF}"/>
              </a:ext>
            </a:extLst>
          </p:cNvPr>
          <p:cNvSpPr>
            <a:spLocks noGrp="1"/>
          </p:cNvSpPr>
          <p:nvPr>
            <p:ph idx="1"/>
          </p:nvPr>
        </p:nvSpPr>
        <p:spPr>
          <a:xfrm>
            <a:off x="379828" y="1463040"/>
            <a:ext cx="11422966" cy="5106571"/>
          </a:xfrm>
        </p:spPr>
        <p:txBody>
          <a:bodyPr>
            <a:normAutofit lnSpcReduction="10000"/>
          </a:bodyPr>
          <a:lstStyle/>
          <a:p>
            <a:r>
              <a:rPr lang="en-US" sz="2800" dirty="0"/>
              <a:t>Tesla should communicate this plan to all its stakeholders through the issue of a public notice. </a:t>
            </a:r>
          </a:p>
          <a:p>
            <a:r>
              <a:rPr lang="en-US" sz="2800" dirty="0"/>
              <a:t>The main goal of communicating this plan is to get the message to all the stakeholders spread across the globe. </a:t>
            </a:r>
          </a:p>
          <a:p>
            <a:r>
              <a:rPr lang="en-US" sz="2800" dirty="0"/>
              <a:t>This will serve to alert all customers whose orders are pending and the potential customers who can start making their orders at the end of the year. </a:t>
            </a:r>
          </a:p>
          <a:p>
            <a:r>
              <a:rPr lang="en-US" sz="2800" dirty="0"/>
              <a:t>A public notice aired on televisions, radios, and other online platforms is the best option as it has a global reach. </a:t>
            </a:r>
          </a:p>
          <a:p>
            <a:r>
              <a:rPr lang="en-US" sz="2800" dirty="0"/>
              <a:t>Sending emails would also work but this is not the best method since it does not have as a global reach as the public notice.</a:t>
            </a:r>
          </a:p>
          <a:p>
            <a:endParaRPr lang="en-US" dirty="0"/>
          </a:p>
        </p:txBody>
      </p:sp>
    </p:spTree>
    <p:extLst>
      <p:ext uri="{BB962C8B-B14F-4D97-AF65-F5344CB8AC3E}">
        <p14:creationId xmlns:p14="http://schemas.microsoft.com/office/powerpoint/2010/main" val="190927250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4CE92E-7EC5-4D35-9CA6-AF3C489C052E}"/>
              </a:ext>
            </a:extLst>
          </p:cNvPr>
          <p:cNvSpPr>
            <a:spLocks noGrp="1"/>
          </p:cNvSpPr>
          <p:nvPr>
            <p:ph type="title"/>
          </p:nvPr>
        </p:nvSpPr>
        <p:spPr>
          <a:xfrm>
            <a:off x="646111" y="452718"/>
            <a:ext cx="9404723" cy="925916"/>
          </a:xfrm>
        </p:spPr>
        <p:txBody>
          <a:bodyPr/>
          <a:lstStyle/>
          <a:p>
            <a:r>
              <a:rPr lang="en-US" b="1" dirty="0"/>
              <a:t>Conclusion </a:t>
            </a:r>
          </a:p>
        </p:txBody>
      </p:sp>
      <p:sp>
        <p:nvSpPr>
          <p:cNvPr id="3" name="Content Placeholder 2">
            <a:extLst>
              <a:ext uri="{FF2B5EF4-FFF2-40B4-BE49-F238E27FC236}">
                <a16:creationId xmlns:a16="http://schemas.microsoft.com/office/drawing/2014/main" id="{CB6C5596-7842-4B28-AC8E-6E6697B470F0}"/>
              </a:ext>
            </a:extLst>
          </p:cNvPr>
          <p:cNvSpPr>
            <a:spLocks noGrp="1"/>
          </p:cNvSpPr>
          <p:nvPr>
            <p:ph idx="1"/>
          </p:nvPr>
        </p:nvSpPr>
        <p:spPr>
          <a:xfrm>
            <a:off x="323558" y="1378634"/>
            <a:ext cx="11465168" cy="5176911"/>
          </a:xfrm>
        </p:spPr>
        <p:txBody>
          <a:bodyPr>
            <a:normAutofit lnSpcReduction="10000"/>
          </a:bodyPr>
          <a:lstStyle/>
          <a:p>
            <a:r>
              <a:rPr lang="en-US" sz="3200" dirty="0"/>
              <a:t>The implementation of this plan requires a one year period which may seem to be too much time especially for Tesla’s unhappy customers whose orders for Model 3 are yet to be met.</a:t>
            </a:r>
          </a:p>
          <a:p>
            <a:r>
              <a:rPr lang="en-US" sz="3200" dirty="0"/>
              <a:t>However, the proper implementation of this plan has every possibility of solving Tesla’s unmet demand problem once and for all.</a:t>
            </a:r>
          </a:p>
          <a:p>
            <a:r>
              <a:rPr lang="en-US" sz="3200" dirty="0"/>
              <a:t>When this problem is solved, Tesla stands a high chance of earning highly due the ready and strong demand for its Model 3 vehicles.</a:t>
            </a:r>
          </a:p>
        </p:txBody>
      </p:sp>
    </p:spTree>
    <p:extLst>
      <p:ext uri="{BB962C8B-B14F-4D97-AF65-F5344CB8AC3E}">
        <p14:creationId xmlns:p14="http://schemas.microsoft.com/office/powerpoint/2010/main" val="330684482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racture"/>
      </p:transition>
    </mc:Choice>
    <mc:Fallback>
      <p:transition spd="slow">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33</TotalTime>
  <Words>640</Words>
  <Application>Microsoft Office PowerPoint</Application>
  <PresentationFormat>Widescreen</PresentationFormat>
  <Paragraphs>38</Paragraphs>
  <Slides>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Arial</vt:lpstr>
      <vt:lpstr>Century Gothic</vt:lpstr>
      <vt:lpstr>Wingdings 3</vt:lpstr>
      <vt:lpstr>Ion</vt:lpstr>
      <vt:lpstr>PROCESS IMPROVEMENT PROJECT </vt:lpstr>
      <vt:lpstr>Specific problem:</vt:lpstr>
      <vt:lpstr>Stakeholders </vt:lpstr>
      <vt:lpstr>Proposed solution</vt:lpstr>
      <vt:lpstr>Timeline</vt:lpstr>
      <vt:lpstr>Timeline Cont’d</vt:lpstr>
      <vt:lpstr>Communication plan </vt:lpstr>
      <vt:lpstr>Conclusion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Vincent</dc:creator>
  <cp:lastModifiedBy>Vincent</cp:lastModifiedBy>
  <cp:revision>4</cp:revision>
  <dcterms:created xsi:type="dcterms:W3CDTF">2018-11-09T23:06:49Z</dcterms:created>
  <dcterms:modified xsi:type="dcterms:W3CDTF">2018-11-09T23:40:17Z</dcterms:modified>
</cp:coreProperties>
</file>